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84" r:id="rId17"/>
    <p:sldId id="270" r:id="rId18"/>
    <p:sldId id="271" r:id="rId19"/>
    <p:sldId id="272" r:id="rId20"/>
    <p:sldId id="285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12192000" cy="6858000"/>
  <p:notesSz cx="6858000" cy="12192000"/>
  <p:custDataLst>
    <p:tags r:id="rId36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098359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第七讲 八年级（上）Units 3—4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098359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第七讲 八年级（上）Units 3—4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jpe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88679d06?vcp=1&amp;pid=9181e1e5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88679d06?vcp=1&amp;pid=9181e1e5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9_1#87150f7f5?vcp=1&amp;pid=488679d06&amp;color=0,0,0&amp;vtp=1&amp;bbb=1"/>
          <p:cNvSpPr/>
          <p:nvPr/>
        </p:nvSpPr>
        <p:spPr>
          <a:xfrm>
            <a:off x="502920" y="13208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（important）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（become）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almost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（vital）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</p:txBody>
      </p:sp>
      <p:sp>
        <p:nvSpPr>
          <p:cNvPr id="5" name="QB_6_AN.30_1#87150f7f5.blank?vcp=1&amp;pid=488679d06&amp;color=0,0,0&amp;vpa=16&amp;vtp=1&amp;bbb=1"/>
          <p:cNvSpPr/>
          <p:nvPr/>
        </p:nvSpPr>
        <p:spPr>
          <a:xfrm>
            <a:off x="2913539" y="1280160"/>
            <a:ext cx="1541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endParaRPr lang="en-US" altLang="zh-CN" sz="2400" dirty="0"/>
          </a:p>
        </p:txBody>
      </p:sp>
      <p:sp>
        <p:nvSpPr>
          <p:cNvPr id="7" name="QB_6_AN.32_1#87150f7f5.blank?vcp=1&amp;pid=488679d06&amp;color=0,0,0&amp;vpa=17&amp;vtp=1&amp;bbb=1"/>
          <p:cNvSpPr/>
          <p:nvPr/>
        </p:nvSpPr>
        <p:spPr>
          <a:xfrm>
            <a:off x="8120538" y="1851660"/>
            <a:ext cx="18288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endParaRPr lang="en-US" altLang="zh-CN" sz="2400" dirty="0"/>
          </a:p>
        </p:txBody>
      </p:sp>
      <p:sp>
        <p:nvSpPr>
          <p:cNvPr id="9" name="QB_6_AN.34_1#87150f7f5.blank?vcp=1&amp;pid=488679d06&amp;color=0,0,0&amp;vpa=18&amp;vtp=1&amp;bbb=1"/>
          <p:cNvSpPr/>
          <p:nvPr/>
        </p:nvSpPr>
        <p:spPr>
          <a:xfrm>
            <a:off x="6199664" y="2947670"/>
            <a:ext cx="795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vital</a:t>
            </a:r>
            <a:endParaRPr lang="en-US" altLang="zh-CN" sz="2400" dirty="0"/>
          </a:p>
        </p:txBody>
      </p:sp>
      <p:sp>
        <p:nvSpPr>
          <p:cNvPr id="10" name="QB_6_BD.35_1#7afbf8f92?sp=1&amp;vcp=1&amp;pid=488679d06&amp;color=0,0,0&amp;vtp=1&amp;bbb=1"/>
          <p:cNvSpPr/>
          <p:nvPr/>
        </p:nvSpPr>
        <p:spPr>
          <a:xfrm>
            <a:off x="502920" y="35170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—Lucy,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carefully.（盲填）</a:t>
            </a:r>
            <a:endParaRPr lang="en-US" altLang="zh-CN" sz="2400" dirty="0"/>
          </a:p>
        </p:txBody>
      </p:sp>
      <p:sp>
        <p:nvSpPr>
          <p:cNvPr id="11" name="QB_6_AN.36_1#7afbf8f92.blank?vcp=1&amp;pid=488679d06&amp;color=0,0,0&amp;vpa=19&amp;vtp=1&amp;bbb=1"/>
          <p:cNvSpPr/>
          <p:nvPr/>
        </p:nvSpPr>
        <p:spPr>
          <a:xfrm>
            <a:off x="5090827" y="3489071"/>
            <a:ext cx="847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so/as</a:t>
            </a:r>
            <a:endParaRPr lang="en-US" altLang="zh-CN" sz="2400" dirty="0"/>
          </a:p>
        </p:txBody>
      </p:sp>
      <p:sp>
        <p:nvSpPr>
          <p:cNvPr id="12" name="QB_6_AN.37_1#7afbf8f92.blank?vcp=1&amp;pid=488679d06&amp;color=0,0,0&amp;vpa=20&amp;vtp=1&amp;bbb=1"/>
          <p:cNvSpPr/>
          <p:nvPr/>
        </p:nvSpPr>
        <p:spPr>
          <a:xfrm>
            <a:off x="6945026" y="3489071"/>
            <a:ext cx="49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endParaRPr lang="en-US" altLang="zh-CN" sz="2400" dirty="0"/>
          </a:p>
        </p:txBody>
      </p:sp>
      <p:sp>
        <p:nvSpPr>
          <p:cNvPr id="13" name="QB_6_BD.38_1#f8f11be5b?vcp=1&amp;pid=488679d06&amp;color=0,0,0&amp;vtp=1&amp;bbb=1&amp;hb=1"/>
          <p:cNvSpPr/>
          <p:nvPr/>
        </p:nvSpPr>
        <p:spPr>
          <a:xfrm>
            <a:off x="502920" y="46206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can—only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dirty="0"/>
          </a:p>
        </p:txBody>
      </p:sp>
      <p:sp>
        <p:nvSpPr>
          <p:cNvPr id="14" name="QB_6_AN.39_1#f8f11be5b.blank?vcp=1&amp;pid=488679d06&amp;color=0,0,0&amp;vpa=21&amp;vtp=1&amp;bbb=1"/>
          <p:cNvSpPr/>
          <p:nvPr/>
        </p:nvSpPr>
        <p:spPr>
          <a:xfrm>
            <a:off x="2707164" y="4592701"/>
            <a:ext cx="49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2" grpId="0" animBg="1" build="p"/>
      <p:bldP spid="1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f0dc34d81?vcp=1&amp;pid=d357b34e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f0dc34d81?vcp=1&amp;pid=d357b34e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...?”句型</a:t>
            </a:r>
            <a:endParaRPr lang="en-US" altLang="zh-CN" sz="2800" b="1" dirty="0"/>
          </a:p>
        </p:txBody>
      </p:sp>
      <p:pic>
        <p:nvPicPr>
          <p:cNvPr id="4" name="P_5_BD#097487c31?vcp=1&amp;pid=f0dc34d8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6936" y="1435100"/>
            <a:ext cx="6364224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2da72ac1?vcp=1&amp;pid=f0dc34d8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2da72ac1?vcp=1&amp;pid=f0dc34d81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40_1#3a13c451a?vcp=1&amp;pid=52da72ac1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（live）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village?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students”?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5" name="QB_6_AN.41_1#3a13c451a.blank?vcp=1&amp;pid=52da72ac1&amp;color=0,0,0&amp;vpa=22&amp;vtp=1&amp;bbb=1"/>
          <p:cNvSpPr/>
          <p:nvPr/>
        </p:nvSpPr>
        <p:spPr>
          <a:xfrm>
            <a:off x="3899376" y="1280160"/>
            <a:ext cx="947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endParaRPr lang="en-US" altLang="zh-CN" sz="2400" dirty="0"/>
          </a:p>
        </p:txBody>
      </p:sp>
      <p:sp>
        <p:nvSpPr>
          <p:cNvPr id="7" name="QB_6_AN.43_1#3a13c451a.blank?vcp=1&amp;pid=52da72ac1&amp;color=0,0,0&amp;vpa=23&amp;vtp=1&amp;bbb=1"/>
          <p:cNvSpPr/>
          <p:nvPr/>
        </p:nvSpPr>
        <p:spPr>
          <a:xfrm>
            <a:off x="2700814" y="1830070"/>
            <a:ext cx="693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endParaRPr lang="en-US" altLang="zh-CN" sz="2400" dirty="0"/>
          </a:p>
        </p:txBody>
      </p:sp>
      <p:sp>
        <p:nvSpPr>
          <p:cNvPr id="6" name="文本框 5"/>
          <p:cNvSpPr txBox="1"/>
          <p:nvPr/>
        </p:nvSpPr>
        <p:spPr>
          <a:xfrm>
            <a:off x="1668780" y="10604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4986b8e10?vcp=1&amp;pid=d357b34e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4986b8e10?vcp=1&amp;pid=d357b34e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辨析win与beat</a:t>
            </a:r>
            <a:endParaRPr lang="en-US" altLang="zh-CN" sz="2800" b="1" dirty="0"/>
          </a:p>
        </p:txBody>
      </p:sp>
      <p:graphicFrame>
        <p:nvGraphicFramePr>
          <p:cNvPr id="14" name="P_5_BD#c9c9937ac?colgroup=10,17,7&amp;vcp=1&amp;pid=4986b8e10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46536" cy="1464882"/>
        </p:xfrm>
        <a:graphic>
          <a:graphicData uri="http://schemas.openxmlformats.org/drawingml/2006/table">
            <a:tbl>
              <a:tblPr/>
              <a:tblGrid>
                <a:gridCol w="3264408"/>
                <a:gridCol w="5550408"/>
                <a:gridCol w="23317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反义词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（won;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won）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宾语是比赛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战争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奖品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金钱等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（beat;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beaten）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宾语是竞争的对手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即人或团队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_5#075abc197?vcp=1&amp;pid=4986b8e1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852933"/>
            <a:ext cx="173736" cy="210312"/>
          </a:xfrm>
          <a:prstGeom prst="rect">
            <a:avLst/>
          </a:prstGeom>
        </p:spPr>
      </p:pic>
      <p:sp>
        <p:nvSpPr>
          <p:cNvPr id="5" name="C_5_BD#075abc197?vcp=1&amp;pid=4986b8e10&amp;color=38,95,172&amp;vtp=1&amp;bt=1&amp;bbb=1"/>
          <p:cNvSpPr/>
          <p:nvPr/>
        </p:nvSpPr>
        <p:spPr>
          <a:xfrm>
            <a:off x="685800" y="73101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6" name="QM_6_BD.44_1#597e41267?colgroup=36&amp;vcp=1&amp;pid=075abc197&amp;color=0,0,0&amp;vtp=1&amp;bbb=1"/>
          <p:cNvGraphicFramePr>
            <a:graphicFrameLocks noGrp="1"/>
          </p:cNvGraphicFramePr>
          <p:nvPr/>
        </p:nvGraphicFramePr>
        <p:xfrm>
          <a:off x="502920" y="1289813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B_7_BD.45_1#067c5da5d?vcp=1&amp;pid=597e41267&amp;color=0,0,0&amp;vtp=1&amp;bbb=1"/>
          <p:cNvSpPr/>
          <p:nvPr/>
        </p:nvSpPr>
        <p:spPr>
          <a:xfrm>
            <a:off x="502920" y="191211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pounds?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basketball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match.</a:t>
            </a:r>
            <a:endParaRPr lang="en-US" altLang="zh-CN" sz="2400" dirty="0"/>
          </a:p>
        </p:txBody>
      </p:sp>
      <p:sp>
        <p:nvSpPr>
          <p:cNvPr id="8" name="QB_7_AN.46_1#067c5da5d.blank?vcp=1&amp;pid=597e41267&amp;color=0,0,0&amp;vpa=24&amp;vtp=1&amp;bbb=1"/>
          <p:cNvSpPr/>
          <p:nvPr/>
        </p:nvSpPr>
        <p:spPr>
          <a:xfrm>
            <a:off x="862488" y="1871473"/>
            <a:ext cx="135020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Winning</a:t>
            </a:r>
            <a:endParaRPr lang="en-US" altLang="zh-CN" sz="2400" dirty="0"/>
          </a:p>
        </p:txBody>
      </p:sp>
      <p:sp>
        <p:nvSpPr>
          <p:cNvPr id="10" name="QB_7_AN.48_1#067c5da5d.blank?vcp=1&amp;pid=597e41267&amp;color=0,0,0&amp;vpa=25&amp;vtp=1&amp;bbb=1"/>
          <p:cNvSpPr/>
          <p:nvPr/>
        </p:nvSpPr>
        <p:spPr>
          <a:xfrm>
            <a:off x="4589939" y="2442973"/>
            <a:ext cx="763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</a:t>
            </a:r>
            <a:endParaRPr lang="en-US" altLang="zh-CN" sz="2400" dirty="0"/>
          </a:p>
        </p:txBody>
      </p:sp>
      <p:sp>
        <p:nvSpPr>
          <p:cNvPr id="12" name="QB_7_AN.50_1#067c5da5d.blank?vcp=1&amp;pid=597e41267&amp;color=0,0,0&amp;vpa=26&amp;vtp=1&amp;bbb=1"/>
          <p:cNvSpPr/>
          <p:nvPr/>
        </p:nvSpPr>
        <p:spPr>
          <a:xfrm>
            <a:off x="1103788" y="3001773"/>
            <a:ext cx="779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</a:t>
            </a:r>
            <a:endParaRPr lang="en-US" altLang="zh-CN" sz="2400" dirty="0"/>
          </a:p>
        </p:txBody>
      </p:sp>
      <p:sp>
        <p:nvSpPr>
          <p:cNvPr id="15" name="QB_7_AN.52_1#067c5da5d.blank?vcp=1&amp;pid=597e41267&amp;color=0,0,0&amp;vpa=27&amp;vtp=1&amp;bbb=1"/>
          <p:cNvSpPr/>
          <p:nvPr/>
        </p:nvSpPr>
        <p:spPr>
          <a:xfrm>
            <a:off x="1742979" y="3538983"/>
            <a:ext cx="1084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beaten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10" grpId="0" animBg="1" build="p"/>
      <p:bldP spid="12" grpId="0" animBg="1" build="p"/>
      <p:bldP spid="1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087e6e70?vcp=1&amp;pid=d357b34e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e087e6e70?vcp=1&amp;pid=d357b34e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辨析idea、information、message与news</a:t>
            </a:r>
            <a:endParaRPr lang="en-US" altLang="zh-CN" sz="2800" b="1" dirty="0"/>
          </a:p>
        </p:txBody>
      </p:sp>
      <p:graphicFrame>
        <p:nvGraphicFramePr>
          <p:cNvPr id="16" name="P_5_BD#ee4827fca?colgroup=5,16,12&amp;vcp=1&amp;pid=e087e6e70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912745"/>
        </p:xfrm>
        <a:graphic>
          <a:graphicData uri="http://schemas.openxmlformats.org/drawingml/2006/table">
            <a:tbl>
              <a:tblPr/>
              <a:tblGrid>
                <a:gridCol w="1847088"/>
                <a:gridCol w="5230368"/>
                <a:gridCol w="407822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常用搭配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为可数名词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“想法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主意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侧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重内容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good/great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idea一个好主意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information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为不可数名词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意为“信息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通常指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特别关注的消息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资料等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侧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重内容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collect/receive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information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收集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/接收信息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P_5_BD#ee4827fca?colgroup=5,16,12&amp;vcp=1&amp;pid=e087e6e70&amp;color=0,0,0&amp;mp=1&amp;vtp=1&amp;bt=1&amp;bbb=1&amp;hb=1"/>
          <p:cNvGraphicFramePr>
            <a:graphicFrameLocks noGrp="1"/>
          </p:cNvGraphicFramePr>
          <p:nvPr/>
        </p:nvGraphicFramePr>
        <p:xfrm>
          <a:off x="502920" y="1577216"/>
          <a:ext cx="11155680" cy="4364609"/>
        </p:xfrm>
        <a:graphic>
          <a:graphicData uri="http://schemas.openxmlformats.org/drawingml/2006/table">
            <a:tbl>
              <a:tblPr/>
              <a:tblGrid>
                <a:gridCol w="1633118"/>
                <a:gridCol w="5444338"/>
                <a:gridCol w="407822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常用搭配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4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message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为可数名词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意为“消息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口信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一般指口头传递的或书写的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“消息”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message留言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message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记下留言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message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传话给某人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为不可数名词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意为“消息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新闻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报道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一般指最近发生的事情或通过新闻媒体向大众发布的最新消息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piece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一则消息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5_BD#ee4827fca?colgroup=5,16,12&amp;vcp=1&amp;pid=e087e6e70&amp;color=0,0,0&amp;mp=1&amp;vtp=1&amp;bt=1&amp;bbb=1"/>
          <p:cNvSpPr txBox="1"/>
          <p:nvPr/>
        </p:nvSpPr>
        <p:spPr>
          <a:xfrm>
            <a:off x="11043047" y="96075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943f8bc4?vcp=1&amp;pid=e087e6e70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943f8bc4?vcp=1&amp;pid=e087e6e70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53_1#094cdfefd?vcp=1&amp;pid=c943f8bc4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empty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stomach.（盲填）</a:t>
            </a:r>
            <a:endParaRPr lang="en-US" altLang="zh-CN" sz="2400" dirty="0"/>
          </a:p>
        </p:txBody>
      </p:sp>
      <p:sp>
        <p:nvSpPr>
          <p:cNvPr id="5" name="QB_6_AN.54_1#094cdfefd.blank?vcp=1&amp;pid=c943f8bc4&amp;color=0,0,0&amp;vpa=28&amp;vtp=1"/>
          <p:cNvSpPr/>
          <p:nvPr/>
        </p:nvSpPr>
        <p:spPr>
          <a:xfrm>
            <a:off x="1954689" y="1271270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QM_6_BD.55_1#00c27b1bc?colgroup=36&amp;vcp=1&amp;pid=c943f8bc4&amp;color=0,0,0&amp;vtp=1&amp;bt=1&amp;bbb=1"/>
          <p:cNvGraphicFramePr>
            <a:graphicFrameLocks noGrp="1"/>
          </p:cNvGraphicFramePr>
          <p:nvPr/>
        </p:nvGraphicFramePr>
        <p:xfrm>
          <a:off x="502920" y="1580541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information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message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B_7_BD.56_1#3849b9584?vcp=1&amp;pid=00c27b1bc&amp;color=0,0,0&amp;vtp=1&amp;bbb=1"/>
          <p:cNvSpPr/>
          <p:nvPr/>
        </p:nvSpPr>
        <p:spPr>
          <a:xfrm>
            <a:off x="502920" y="220284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photo.</a:t>
            </a:r>
            <a:endParaRPr lang="en-US" altLang="zh-CN" sz="2400" dirty="0"/>
          </a:p>
        </p:txBody>
      </p:sp>
      <p:sp>
        <p:nvSpPr>
          <p:cNvPr id="8" name="QB_7_AN.57_1#3849b9584.blank?vcp=1&amp;pid=00c27b1bc&amp;color=0,0,0&amp;vpa=29&amp;vtp=1&amp;bbb=1"/>
          <p:cNvSpPr/>
          <p:nvPr/>
        </p:nvSpPr>
        <p:spPr>
          <a:xfrm>
            <a:off x="4452843" y="2153311"/>
            <a:ext cx="1778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endParaRPr lang="en-US" altLang="zh-CN" sz="2400" dirty="0"/>
          </a:p>
        </p:txBody>
      </p:sp>
      <p:sp>
        <p:nvSpPr>
          <p:cNvPr id="9" name="QB_7_BD.58_1#509b879d8?sp=1&amp;vcp=1&amp;pid=00c27b1bc&amp;color=0,0,0&amp;vtp=1&amp;bbb=1"/>
          <p:cNvSpPr/>
          <p:nvPr/>
        </p:nvSpPr>
        <p:spPr>
          <a:xfrm>
            <a:off x="502920" y="274932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—Jenny's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10" name="QB_7_AN.59_1#509b879d8.blank?vcp=1&amp;pid=00c27b1bc&amp;color=0,0,0&amp;vpa=30&amp;vtp=1&amp;bbb=1"/>
          <p:cNvSpPr/>
          <p:nvPr/>
        </p:nvSpPr>
        <p:spPr>
          <a:xfrm>
            <a:off x="2802414" y="3245892"/>
            <a:ext cx="1287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</a:t>
            </a:r>
            <a:endParaRPr lang="en-US" altLang="zh-CN" sz="2400" dirty="0"/>
          </a:p>
        </p:txBody>
      </p:sp>
      <p:sp>
        <p:nvSpPr>
          <p:cNvPr id="11" name="QB_7_BD.60_1#38b060ef4?vcp=1&amp;pid=00c27b1bc&amp;color=0,0,0&amp;vtp=1&amp;bbb=1"/>
          <p:cNvSpPr/>
          <p:nvPr/>
        </p:nvSpPr>
        <p:spPr>
          <a:xfrm>
            <a:off x="502920" y="3846284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Olympic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2" name="QB_7_AN.61_1#38b060ef4.blank?vcp=1&amp;pid=00c27b1bc&amp;color=0,0,0&amp;vpa=31&amp;vtp=1&amp;bbb=1"/>
          <p:cNvSpPr/>
          <p:nvPr/>
        </p:nvSpPr>
        <p:spPr>
          <a:xfrm>
            <a:off x="9723913" y="3796754"/>
            <a:ext cx="865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endParaRPr lang="en-US" altLang="zh-CN" sz="2400" dirty="0"/>
          </a:p>
        </p:txBody>
      </p:sp>
      <p:sp>
        <p:nvSpPr>
          <p:cNvPr id="13" name="QB_7_BD.62_1#c6bd971ce?sp=1&amp;vcp=1&amp;pid=00c27b1bc&amp;color=0,0,0&amp;vtp=1&amp;bbb=1"/>
          <p:cNvSpPr/>
          <p:nvPr/>
        </p:nvSpPr>
        <p:spPr>
          <a:xfrm>
            <a:off x="502920" y="438762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Saturday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endParaRPr lang="en-US" altLang="zh-CN" sz="2400" dirty="0"/>
          </a:p>
        </p:txBody>
      </p:sp>
      <p:sp>
        <p:nvSpPr>
          <p:cNvPr id="14" name="QB_7_AN.63_1#c6bd971ce.blank?vcp=1&amp;pid=00c27b1bc&amp;color=0,0,0&amp;vpa=32&amp;vtp=1&amp;bbb=1"/>
          <p:cNvSpPr/>
          <p:nvPr/>
        </p:nvSpPr>
        <p:spPr>
          <a:xfrm>
            <a:off x="1616552" y="4896892"/>
            <a:ext cx="762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4_1#5ff3964cf?sp=1&amp;vcp=1&amp;pid=00c27b1bc&amp;color=0,0,0&amp;mp=1&amp;vtp=1&amp;bt=1&amp;bbb=1&amp;hb=1"/>
          <p:cNvSpPr/>
          <p:nvPr/>
        </p:nvSpPr>
        <p:spPr>
          <a:xfrm>
            <a:off x="502920" y="1758508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search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英译汉）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</a:t>
            </a:r>
            <a:endParaRPr lang="en-US" altLang="zh-CN" sz="2400" dirty="0"/>
          </a:p>
        </p:txBody>
      </p:sp>
      <p:sp>
        <p:nvSpPr>
          <p:cNvPr id="4" name="QB_7_AN.65_1#5ff3964cf.blank?vcp=1&amp;pid=00c27b1bc&amp;color=0,0,0&amp;mp=1&amp;vpa=33&amp;vtp=1&amp;bbb=1"/>
          <p:cNvSpPr/>
          <p:nvPr/>
        </p:nvSpPr>
        <p:spPr>
          <a:xfrm>
            <a:off x="544988" y="2826578"/>
            <a:ext cx="75739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米莉正在使用搜索引擎找到关于如何照顾宠物的信息。</a:t>
            </a:r>
            <a:endParaRPr lang="en-US" altLang="zh-CN" sz="2400" dirty="0"/>
          </a:p>
        </p:txBody>
      </p:sp>
      <p:sp>
        <p:nvSpPr>
          <p:cNvPr id="5" name="QB_7_BD.66_1#98ec98a7c?sp=1&amp;vcp=1&amp;pid=00c27b1bc&amp;color=0,0,0&amp;vtp=1&amp;bbb=1"/>
          <p:cNvSpPr/>
          <p:nvPr/>
        </p:nvSpPr>
        <p:spPr>
          <a:xfrm>
            <a:off x="502920" y="341522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Smith？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ahead.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later.（英译汉）</a:t>
            </a:r>
            <a:endParaRPr lang="en-US" altLang="zh-CN" sz="2400" dirty="0"/>
          </a:p>
        </p:txBody>
      </p:sp>
      <p:sp>
        <p:nvSpPr>
          <p:cNvPr id="6" name="QB_7_BD.66_2#98ec98a7c?sp=1&amp;vcp=1&amp;pid=00c27b1bc&amp;color=0,0,0&amp;vtp=1&amp;bbb=1"/>
          <p:cNvSpPr/>
          <p:nvPr/>
        </p:nvSpPr>
        <p:spPr>
          <a:xfrm>
            <a:off x="502920" y="451885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400" dirty="0"/>
          </a:p>
        </p:txBody>
      </p:sp>
      <p:sp>
        <p:nvSpPr>
          <p:cNvPr id="8" name="QB_7_AN.67_1#98ec98a7c.blank?vcp=1&amp;pid=00c27b1bc&amp;color=0,0,0&amp;vpa=34&amp;vtp=1&amp;bbb=1"/>
          <p:cNvSpPr/>
          <p:nvPr/>
        </p:nvSpPr>
        <p:spPr>
          <a:xfrm>
            <a:off x="544988" y="4490913"/>
            <a:ext cx="43529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——我能给史密斯先生留言吗?</a:t>
            </a:r>
            <a:endParaRPr lang="en-US" altLang="zh-CN" sz="2400" dirty="0"/>
          </a:p>
        </p:txBody>
      </p:sp>
      <p:sp>
        <p:nvSpPr>
          <p:cNvPr id="9" name="QB_7_AN.68_1#98ec98a7c.blank?vcp=1&amp;pid=00c27b1bc&amp;color=0,0,0&amp;vpa=35&amp;vtp=1&amp;bbb=1"/>
          <p:cNvSpPr/>
          <p:nvPr/>
        </p:nvSpPr>
        <p:spPr>
          <a:xfrm>
            <a:off x="544988" y="5028123"/>
            <a:ext cx="55022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——当然,请便。我稍后会把留言给他。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8" grpId="0" animBg="1" build="p"/>
      <p:bldP spid="9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724c094f?vcp=1&amp;pid=d357b34e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724c094f?vcp=1&amp;pid=d357b34e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重点7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辨析give、provide与offer</a:t>
            </a:r>
            <a:endParaRPr lang="en-US" altLang="zh-CN" sz="2800" b="1" dirty="0"/>
          </a:p>
        </p:txBody>
      </p:sp>
      <p:graphicFrame>
        <p:nvGraphicFramePr>
          <p:cNvPr id="21" name="P_5_BD#0510a7e9c?colgroup=4,10,20&amp;vcp=1&amp;pid=d724c094f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37392" cy="2919222"/>
        </p:xfrm>
        <a:graphic>
          <a:graphicData uri="http://schemas.openxmlformats.org/drawingml/2006/table">
            <a:tbl>
              <a:tblPr/>
              <a:tblGrid>
                <a:gridCol w="1463040"/>
                <a:gridCol w="3282696"/>
                <a:gridCol w="63916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固定用法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意为“给予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给”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sb.sth.=give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sb.给某人某物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provide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指在别人需要或想要时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供给或提供某物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provide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sth.=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provide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.提供给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某人某物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侧重表示“愿意给予”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sb.sth.=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sb.主动给予某人某物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sth.主动提出做某事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510a7e9c?vcp=1&amp;pid=d724c094f&amp;color=0,0,0&amp;vtp=1&amp;bt=1&amp;bbb=1"/>
          <p:cNvSpPr/>
          <p:nvPr/>
        </p:nvSpPr>
        <p:spPr>
          <a:xfrm>
            <a:off x="502920" y="145529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give短语归纳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away捐赠;泄露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归还;使恢复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in屈服;让步;投降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发出（烟、气味、热、光等）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out分发;公布;发出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up放弃;停止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to产生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53e33159?vcp=1&amp;pid=d724c094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53e33159?vcp=1&amp;pid=d724c094f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69_1#2bfa42383?vcp=1&amp;pid=c53e33159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（drive）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airport,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refused.</a:t>
            </a:r>
            <a:endParaRPr lang="en-US" altLang="zh-CN" sz="2400" dirty="0"/>
          </a:p>
        </p:txBody>
      </p:sp>
      <p:sp>
        <p:nvSpPr>
          <p:cNvPr id="5" name="QB_6_AN.70_1#2bfa42383.blank?vcp=1&amp;pid=c53e33159&amp;color=0,0,0&amp;vpa=36&amp;vtp=1&amp;bbb=1"/>
          <p:cNvSpPr/>
          <p:nvPr/>
        </p:nvSpPr>
        <p:spPr>
          <a:xfrm>
            <a:off x="2422240" y="1271270"/>
            <a:ext cx="13049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drive</a:t>
            </a:r>
            <a:endParaRPr lang="en-US" altLang="zh-CN" sz="2400" dirty="0"/>
          </a:p>
        </p:txBody>
      </p:sp>
      <p:sp>
        <p:nvSpPr>
          <p:cNvPr id="6" name="QB_6_BD.71_1#6828b5f0f?sp=1&amp;vcp=1&amp;pid=c53e33159&amp;color=0,0,0&amp;vtp=1&amp;bbb=1"/>
          <p:cNvSpPr/>
          <p:nvPr/>
        </p:nvSpPr>
        <p:spPr>
          <a:xfrm>
            <a:off x="502920" y="186728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7" name="QB_6_AN.72_1#6828b5f0f.blank?vcp=1&amp;pid=c53e33159&amp;color=0,0,0&amp;vpa=37&amp;vtp=1&amp;bbb=1"/>
          <p:cNvSpPr/>
          <p:nvPr/>
        </p:nvSpPr>
        <p:spPr>
          <a:xfrm>
            <a:off x="4077176" y="1839341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8" name="QB_6_BD.73_1#803e56cb0?vcp=1&amp;pid=c53e33159&amp;color=0,0,0&amp;vtp=1&amp;bbb=1"/>
          <p:cNvSpPr/>
          <p:nvPr/>
        </p:nvSpPr>
        <p:spPr>
          <a:xfrm>
            <a:off x="502920" y="297091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Joe.（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shoe-cleaning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service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guests.（盲填）</a:t>
            </a:r>
            <a:endParaRPr lang="en-US" altLang="zh-CN" sz="2400" dirty="0"/>
          </a:p>
        </p:txBody>
      </p:sp>
      <p:sp>
        <p:nvSpPr>
          <p:cNvPr id="9" name="QB_6_AN.74_1#803e56cb0.blank?vcp=1&amp;pid=c53e33159&amp;color=0,0,0&amp;vpa=38&amp;vtp=1&amp;bbb=1"/>
          <p:cNvSpPr/>
          <p:nvPr/>
        </p:nvSpPr>
        <p:spPr>
          <a:xfrm>
            <a:off x="4919377" y="294297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1" name="QB_6_AN.76_1#803e56cb0.blank?vcp=1&amp;pid=c53e33159&amp;color=0,0,0&amp;vpa=39&amp;vtp=1&amp;bbb=1"/>
          <p:cNvSpPr/>
          <p:nvPr/>
        </p:nvSpPr>
        <p:spPr>
          <a:xfrm>
            <a:off x="2894489" y="350177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3" name="QB_6_AN.78_1#803e56cb0.blank?vcp=1&amp;pid=c53e33159&amp;color=0,0,0&amp;vpa=40&amp;vtp=1&amp;bbb=1"/>
          <p:cNvSpPr/>
          <p:nvPr/>
        </p:nvSpPr>
        <p:spPr>
          <a:xfrm>
            <a:off x="6594952" y="4038981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QM_6_BD.79_1#f0b5d14cd?colgroup=36&amp;vcp=1&amp;pid=c53e33159&amp;color=0,0,0&amp;vtp=1&amp;bt=1&amp;bbb=1"/>
          <p:cNvGraphicFramePr>
            <a:graphicFrameLocks noGrp="1"/>
          </p:cNvGraphicFramePr>
          <p:nvPr/>
        </p:nvGraphicFramePr>
        <p:xfrm>
          <a:off x="502920" y="2283082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BD.80_1#1b869e460?vcp=1&amp;pid=f0b5d14cd&amp;color=0,0,0&amp;vtp=1&amp;bbb=1"/>
          <p:cNvSpPr/>
          <p:nvPr/>
        </p:nvSpPr>
        <p:spPr>
          <a:xfrm>
            <a:off x="502920" y="291097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rebels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（叛军）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Look!The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uncle.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</p:txBody>
      </p:sp>
      <p:sp>
        <p:nvSpPr>
          <p:cNvPr id="4" name="QB_7_AN.81_1#1b869e460.blank?vcp=1&amp;pid=f0b5d14cd&amp;color=0,0,0&amp;vpa=41&amp;vtp=1&amp;bbb=1"/>
          <p:cNvSpPr/>
          <p:nvPr/>
        </p:nvSpPr>
        <p:spPr>
          <a:xfrm>
            <a:off x="7425213" y="2870330"/>
            <a:ext cx="898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in/up</a:t>
            </a:r>
            <a:endParaRPr lang="en-US" altLang="zh-CN" sz="2400" dirty="0"/>
          </a:p>
        </p:txBody>
      </p:sp>
      <p:sp>
        <p:nvSpPr>
          <p:cNvPr id="6" name="QB_7_AN.83_1#1b869e460.blank?vcp=1&amp;pid=f0b5d14cd&amp;color=0,0,0&amp;vpa=42&amp;vtp=1&amp;bbb=1"/>
          <p:cNvSpPr/>
          <p:nvPr/>
        </p:nvSpPr>
        <p:spPr>
          <a:xfrm>
            <a:off x="5590064" y="3441829"/>
            <a:ext cx="1084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off/out</a:t>
            </a:r>
            <a:endParaRPr lang="en-US" altLang="zh-CN" sz="2400" dirty="0"/>
          </a:p>
        </p:txBody>
      </p:sp>
      <p:sp>
        <p:nvSpPr>
          <p:cNvPr id="8" name="QB_7_AN.85_1#1b869e460.blank?vcp=1&amp;pid=f0b5d14cd&amp;color=0,0,0&amp;vpa=43&amp;vtp=1&amp;bbb=1"/>
          <p:cNvSpPr/>
          <p:nvPr/>
        </p:nvSpPr>
        <p:spPr>
          <a:xfrm>
            <a:off x="4923314" y="4000630"/>
            <a:ext cx="644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endParaRPr lang="en-US" altLang="zh-CN" sz="2400" dirty="0"/>
          </a:p>
        </p:txBody>
      </p:sp>
      <p:sp>
        <p:nvSpPr>
          <p:cNvPr id="10" name="QB_7_AN.87_1#1b869e460.blank?vcp=1&amp;pid=f0b5d14cd&amp;color=0,0,0&amp;vpa=44&amp;vtp=1&amp;bbb=1"/>
          <p:cNvSpPr/>
          <p:nvPr/>
        </p:nvSpPr>
        <p:spPr>
          <a:xfrm>
            <a:off x="4259739" y="4525140"/>
            <a:ext cx="560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eb4da197?vcp=1&amp;pid=d357b34e5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25" name="QB_5_BD.88_1#eb08c81f6?colgroup=4,8,21&amp;vcp=1&amp;pid=9eb4da197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978527"/>
        </p:xfrm>
        <a:graphic>
          <a:graphicData uri="http://schemas.openxmlformats.org/drawingml/2006/table">
            <a:tbl>
              <a:tblPr/>
              <a:tblGrid>
                <a:gridCol w="1609344"/>
                <a:gridCol w="2788920"/>
                <a:gridCol w="6757416"/>
              </a:tblGrid>
              <a:tr h="4469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21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A.（使）破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裂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损坏（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.休息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暂停（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.违背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违反（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university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promise.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4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A.手臂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上肢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.扶手（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.武装（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armed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themselves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sticks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stones.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rest.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tried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arms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fear.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89_1#eb08c81f6.blank?vcp=1&amp;pid=9eb4da197&amp;color=0,0,0&amp;vpa=45&amp;vtp=1"/>
          <p:cNvSpPr/>
          <p:nvPr/>
        </p:nvSpPr>
        <p:spPr>
          <a:xfrm>
            <a:off x="9983366" y="1904175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90_1#eb08c81f6.blank?vcp=1&amp;pid=9eb4da197&amp;color=0,0,0&amp;vpa=46&amp;vtp=1"/>
          <p:cNvSpPr/>
          <p:nvPr/>
        </p:nvSpPr>
        <p:spPr>
          <a:xfrm>
            <a:off x="6009027" y="2793175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91_1#eb08c81f6.blank?vcp=1&amp;pid=9eb4da197&amp;color=0,0,0&amp;vpa=47&amp;vtp=1"/>
          <p:cNvSpPr/>
          <p:nvPr/>
        </p:nvSpPr>
        <p:spPr>
          <a:xfrm>
            <a:off x="7381454" y="3227642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5_AN.92_1#eb08c81f6.blank?vcp=1&amp;pid=9eb4da197&amp;color=0,0,0&amp;vpa=48&amp;vtp=1"/>
          <p:cNvSpPr/>
          <p:nvPr/>
        </p:nvSpPr>
        <p:spPr>
          <a:xfrm>
            <a:off x="5789952" y="4169982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B_5_AN.93_1#eb08c81f6.blank?vcp=1&amp;pid=9eb4da197&amp;color=0,0,0&amp;vpa=49&amp;vtp=1"/>
          <p:cNvSpPr/>
          <p:nvPr/>
        </p:nvSpPr>
        <p:spPr>
          <a:xfrm>
            <a:off x="5480390" y="5058982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B_5_AN.94_1#eb08c81f6.blank?vcp=1&amp;pid=9eb4da197&amp;color=0,0,0&amp;vpa=50&amp;vtp=1"/>
          <p:cNvSpPr/>
          <p:nvPr/>
        </p:nvSpPr>
        <p:spPr>
          <a:xfrm>
            <a:off x="7936888" y="5937948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QB_5_BD.95_1#eb08c81f6?colgroup=4,8,21&amp;vcp=1&amp;pid=9eb4da197&amp;color=0,0,0&amp;mp=1&amp;vtp=1&amp;bt=1&amp;bbb=1&amp;hb=1"/>
          <p:cNvGraphicFramePr>
            <a:graphicFrameLocks noGrp="1"/>
          </p:cNvGraphicFramePr>
          <p:nvPr/>
        </p:nvGraphicFramePr>
        <p:xfrm>
          <a:off x="502920" y="2280986"/>
          <a:ext cx="11155680" cy="3369056"/>
        </p:xfrm>
        <a:graphic>
          <a:graphicData uri="http://schemas.openxmlformats.org/drawingml/2006/table">
            <a:tbl>
              <a:tblPr/>
              <a:tblGrid>
                <a:gridCol w="1609344"/>
                <a:gridCol w="2788920"/>
                <a:gridCol w="67574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A.（在空间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）接近（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.关闭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歇业（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.拉近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减少（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castle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visitors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royal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wedding.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.Emma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Julia,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talkative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outgoing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girl.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measures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（措施）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aimed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closing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gap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poor.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96_1#eb08c81f6.blank?vcp=1&amp;pid=9eb4da197&amp;color=0,0,0&amp;mp=1&amp;vpa=51&amp;vtp=1"/>
          <p:cNvSpPr/>
          <p:nvPr/>
        </p:nvSpPr>
        <p:spPr>
          <a:xfrm>
            <a:off x="7798141" y="32376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97_1#eb08c81f6.blank?vcp=1&amp;pid=9eb4da197&amp;color=0,0,0&amp;mp=1&amp;vpa=52&amp;vtp=1"/>
          <p:cNvSpPr/>
          <p:nvPr/>
        </p:nvSpPr>
        <p:spPr>
          <a:xfrm>
            <a:off x="6685303" y="42028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98_1#eb08c81f6.blank?vcp=1&amp;pid=9eb4da197&amp;color=0,0,0&amp;mp=1&amp;vpa=53&amp;vtp=1"/>
          <p:cNvSpPr/>
          <p:nvPr/>
        </p:nvSpPr>
        <p:spPr>
          <a:xfrm>
            <a:off x="9594238" y="51472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2" name="QB_5_BD.95_1#eb08c81f6?colgroup=4,8,21&amp;vcp=1&amp;pid=9eb4da197&amp;color=0,0,0&amp;mp=1&amp;vtp=1&amp;bt=1&amp;bbb=1"/>
          <p:cNvSpPr txBox="1"/>
          <p:nvPr/>
        </p:nvSpPr>
        <p:spPr>
          <a:xfrm>
            <a:off x="11043047" y="166452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QB_5_BD.99_1#eb08c81f6?colgroup=4,8,21&amp;vcp=1&amp;pid=9eb4da197&amp;color=0,0,0&amp;mp=1&amp;vtp=1&amp;bt=1&amp;bbb=1&amp;hb=1"/>
          <p:cNvGraphicFramePr>
            <a:graphicFrameLocks noGrp="1"/>
          </p:cNvGraphicFramePr>
          <p:nvPr/>
        </p:nvGraphicFramePr>
        <p:xfrm>
          <a:off x="502920" y="2280986"/>
          <a:ext cx="11155680" cy="3369056"/>
        </p:xfrm>
        <a:graphic>
          <a:graphicData uri="http://schemas.openxmlformats.org/drawingml/2006/table">
            <a:tbl>
              <a:tblPr/>
              <a:tblGrid>
                <a:gridCol w="1609344"/>
                <a:gridCol w="2788920"/>
                <a:gridCol w="67574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A.编造（故事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言等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.化妆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.弥补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Instead,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tried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inspired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（激发）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stories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partner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travels.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women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public.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100_1#eb08c81f6.blank?vcp=1&amp;pid=9eb4da197&amp;color=0,0,0&amp;mp=1&amp;vpa=54&amp;vtp=1"/>
          <p:cNvSpPr/>
          <p:nvPr/>
        </p:nvSpPr>
        <p:spPr>
          <a:xfrm>
            <a:off x="6551953" y="32376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5_AN.101_1#eb08c81f6.blank?vcp=1&amp;pid=9eb4da197&amp;color=0,0,0&amp;mp=1&amp;vpa=55&amp;vtp=1"/>
          <p:cNvSpPr/>
          <p:nvPr/>
        </p:nvSpPr>
        <p:spPr>
          <a:xfrm>
            <a:off x="11014416" y="42028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102_1#eb08c81f6.blank?vcp=1&amp;pid=9eb4da197&amp;color=0,0,0&amp;mp=1&amp;vpa=56&amp;vtp=1"/>
          <p:cNvSpPr/>
          <p:nvPr/>
        </p:nvSpPr>
        <p:spPr>
          <a:xfrm>
            <a:off x="5801065" y="514724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99_1#eb08c81f6?colgroup=4,8,21&amp;vcp=1&amp;pid=9eb4da197&amp;color=0,0,0&amp;mp=1&amp;vtp=1&amp;bt=1&amp;bbb=1"/>
          <p:cNvSpPr txBox="1"/>
          <p:nvPr/>
        </p:nvSpPr>
        <p:spPr>
          <a:xfrm>
            <a:off x="11043047" y="166452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af57ef1c2?vcp=1&amp;pid=9eb4da197&amp;color=0,0,0&amp;mp=1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形容词的比较等级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（P80）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098359e3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第七讲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八年级（上）Units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3—4</a:t>
            </a:r>
            <a:endParaRPr lang="en-US" altLang="zh-CN" sz="4800" dirty="0"/>
          </a:p>
        </p:txBody>
      </p:sp>
      <p:pic>
        <p:nvPicPr>
          <p:cNvPr id="3" name="C_2#9098359e3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357b34e5?vcp=1&amp;pid=9098359e3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13e837939?vcp=1&amp;pid=d357b34e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13e837939?vcp=1&amp;pid=d357b34e5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care的用法</a:t>
            </a:r>
            <a:endParaRPr lang="en-US" altLang="zh-CN" sz="2800" b="1" dirty="0"/>
          </a:p>
        </p:txBody>
      </p:sp>
      <p:pic>
        <p:nvPicPr>
          <p:cNvPr id="5" name="P_5_BD#b48682142?htil=1&amp;vcp=1&amp;pid=13e83793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9070" y="1852676"/>
            <a:ext cx="4573324" cy="457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b48682142?htil=1&amp;vcp=1&amp;pid=13e837939&amp;color=0,0,0&amp;vtp=1&amp;bbb=1&amp;hb=1"/>
          <p:cNvSpPr/>
          <p:nvPr/>
        </p:nvSpPr>
        <p:spPr>
          <a:xfrm>
            <a:off x="502920" y="1816100"/>
            <a:ext cx="6281928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stamps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desiccant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我们应该小心不要让邮票接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触干燥剂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Jane.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没有人在意简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excitedly.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迈克仔细地看了看它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他兴奋地说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我认为它不是一块岩石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7294aadf?vcp=1&amp;pid=13e83793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7294aadf?vcp=1&amp;pid=13e83793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03d23d346?vcp=1&amp;pid=47294aadf&amp;color=0,0,0&amp;vtp=1&amp;bbb=1&amp;hb=1"/>
          <p:cNvSpPr/>
          <p:nvPr/>
        </p:nvSpPr>
        <p:spPr>
          <a:xfrm>
            <a:off x="502920" y="1320800"/>
            <a:ext cx="11183112" cy="30590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（careless）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badly.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Linda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（care）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（care）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Guimei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（careful）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parents.（盲填）</a:t>
            </a:r>
            <a:endParaRPr lang="en-US" altLang="zh-CN" sz="2400" dirty="0"/>
          </a:p>
        </p:txBody>
      </p:sp>
      <p:sp>
        <p:nvSpPr>
          <p:cNvPr id="5" name="QB_6_AN.2_1#03d23d346.blank?vcp=1&amp;pid=47294aadf&amp;color=0,0,0&amp;vpa=1&amp;vtp=1&amp;bbb=1"/>
          <p:cNvSpPr/>
          <p:nvPr/>
        </p:nvSpPr>
        <p:spPr>
          <a:xfrm>
            <a:off x="4558189" y="1278636"/>
            <a:ext cx="146608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carelessly</a:t>
            </a:r>
            <a:endParaRPr lang="en-US" altLang="zh-CN" sz="2400" dirty="0"/>
          </a:p>
        </p:txBody>
      </p:sp>
      <p:sp>
        <p:nvSpPr>
          <p:cNvPr id="7" name="QB_6_AN.4_1#03d23d346.blank?vcp=1&amp;pid=47294aadf&amp;color=0,0,0&amp;vpa=2&amp;vtp=1&amp;bbb=1"/>
          <p:cNvSpPr/>
          <p:nvPr/>
        </p:nvSpPr>
        <p:spPr>
          <a:xfrm>
            <a:off x="2237264" y="2332736"/>
            <a:ext cx="1127951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endParaRPr lang="en-US" altLang="zh-CN" sz="2400" dirty="0"/>
          </a:p>
        </p:txBody>
      </p:sp>
      <p:sp>
        <p:nvSpPr>
          <p:cNvPr id="9" name="QB_6_AN.6_1#03d23d346.blank?vcp=1&amp;pid=47294aadf&amp;color=0,0,0&amp;vpa=3&amp;vtp=1&amp;bbb=1"/>
          <p:cNvSpPr/>
          <p:nvPr/>
        </p:nvSpPr>
        <p:spPr>
          <a:xfrm>
            <a:off x="1808639" y="2840736"/>
            <a:ext cx="10493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caring</a:t>
            </a:r>
            <a:endParaRPr lang="en-US" altLang="zh-CN" sz="2400" dirty="0"/>
          </a:p>
        </p:txBody>
      </p:sp>
      <p:sp>
        <p:nvSpPr>
          <p:cNvPr id="11" name="QB_6_AN.8_1#03d23d346.blank?vcp=1&amp;pid=47294aadf&amp;color=0,0,0&amp;vpa=4&amp;vtp=1&amp;bbb=1"/>
          <p:cNvSpPr/>
          <p:nvPr/>
        </p:nvSpPr>
        <p:spPr>
          <a:xfrm>
            <a:off x="5004276" y="3361436"/>
            <a:ext cx="136448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endParaRPr lang="en-US" altLang="zh-CN" sz="2400" dirty="0"/>
          </a:p>
        </p:txBody>
      </p:sp>
      <p:sp>
        <p:nvSpPr>
          <p:cNvPr id="13" name="QB_6_AN.10_1#03d23d346.blank?vcp=1&amp;pid=47294aadf&amp;color=0,0,0&amp;vpa=5&amp;vtp=1&amp;bbb=1"/>
          <p:cNvSpPr/>
          <p:nvPr/>
        </p:nvSpPr>
        <p:spPr>
          <a:xfrm>
            <a:off x="6331426" y="3883152"/>
            <a:ext cx="96678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endParaRPr lang="en-US" altLang="zh-CN" sz="2400" dirty="0"/>
          </a:p>
        </p:txBody>
      </p:sp>
      <p:sp>
        <p:nvSpPr>
          <p:cNvPr id="14" name="QB_6_BD.11_1#edfc50db8?sp=1&amp;vcp=1&amp;pid=47294aadf&amp;color=0,0,0&amp;vtp=1&amp;bbb=1"/>
          <p:cNvSpPr/>
          <p:nvPr/>
        </p:nvSpPr>
        <p:spPr>
          <a:xfrm>
            <a:off x="502920" y="43968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respect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old.（盲填）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old.</a:t>
            </a:r>
            <a:endParaRPr lang="en-US" altLang="zh-CN" sz="2400" dirty="0"/>
          </a:p>
        </p:txBody>
      </p:sp>
      <p:sp>
        <p:nvSpPr>
          <p:cNvPr id="15" name="QB_6_AN.12_1#edfc50db8.blank?vcp=1&amp;pid=47294aadf&amp;color=0,0,0&amp;vpa=6&amp;vtp=1&amp;bbb=1"/>
          <p:cNvSpPr/>
          <p:nvPr/>
        </p:nvSpPr>
        <p:spPr>
          <a:xfrm>
            <a:off x="5441854" y="4367403"/>
            <a:ext cx="4746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6" name="QB_6_BD.13_1#9f9fd3128?sp=1&amp;vcp=1&amp;pid=47294aadf&amp;color=0,0,0&amp;vtp=1&amp;bbb=1"/>
          <p:cNvSpPr/>
          <p:nvPr/>
        </p:nvSpPr>
        <p:spPr>
          <a:xfrm>
            <a:off x="502920" y="54255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nurses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hospital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patients.（改为同义句）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nurses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hospital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7" name="QB_6_AN.14_1#9f9fd3128.blank?vcp=1&amp;pid=47294aadf&amp;color=0,0,0&amp;vpa=7&amp;vtp=1&amp;bbb=1"/>
          <p:cNvSpPr/>
          <p:nvPr/>
        </p:nvSpPr>
        <p:spPr>
          <a:xfrm>
            <a:off x="4054951" y="5905119"/>
            <a:ext cx="7794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endParaRPr lang="en-US" altLang="zh-CN" sz="2400" dirty="0"/>
          </a:p>
        </p:txBody>
      </p:sp>
      <p:sp>
        <p:nvSpPr>
          <p:cNvPr id="18" name="QB_6_AN.15_1#9f9fd3128.blank?vcp=1&amp;pid=47294aadf&amp;color=0,0,0&amp;vpa=8&amp;vtp=1&amp;bbb=1"/>
          <p:cNvSpPr/>
          <p:nvPr/>
        </p:nvSpPr>
        <p:spPr>
          <a:xfrm>
            <a:off x="5007451" y="5905119"/>
            <a:ext cx="8461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endParaRPr lang="en-US" altLang="zh-CN" sz="2400" dirty="0"/>
          </a:p>
        </p:txBody>
      </p:sp>
      <p:sp>
        <p:nvSpPr>
          <p:cNvPr id="19" name="QB_6_AN.16_1#9f9fd3128.blank?vcp=1&amp;pid=47294aadf&amp;color=0,0,0&amp;vpa=9&amp;vtp=1&amp;bbb=1"/>
          <p:cNvSpPr/>
          <p:nvPr/>
        </p:nvSpPr>
        <p:spPr>
          <a:xfrm>
            <a:off x="7857013" y="5905119"/>
            <a:ext cx="7445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  <p:bldP spid="18" grpId="0" animBg="1" build="p"/>
      <p:bldP spid="19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1f7c8808?vcp=1&amp;pid=d357b34e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b1f7c8808?vcp=1&amp;pid=d357b34e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both的用法</a:t>
            </a:r>
            <a:endParaRPr lang="en-US" altLang="zh-CN" sz="2800" b="1" dirty="0"/>
          </a:p>
        </p:txBody>
      </p:sp>
      <p:pic>
        <p:nvPicPr>
          <p:cNvPr id="4" name="P_5_BD#0849583ed?vcp=1&amp;pid=b1f7c880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6704" y="1435100"/>
            <a:ext cx="5495544" cy="276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0849583ed?vcp=1&amp;pid=b1f7c8808&amp;color=0,0,0&amp;vtp=1&amp;bbb=1&amp;hb=1"/>
          <p:cNvSpPr/>
          <p:nvPr/>
        </p:nvSpPr>
        <p:spPr>
          <a:xfrm>
            <a:off x="502920" y="43307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丝绸之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路对于中国和世界其他地方都很重要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erhu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现在二胡既被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用于传统音乐演出中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也被用于现代音乐演出中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27f91883?vcp=1&amp;pid=b1f7c880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27f91883?vcp=1&amp;pid=b1f7c880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7_1#55d8322f9?vcp=1&amp;pid=027f91883&amp;color=0,0,0&amp;vtp=1&amp;bbb=1&amp;h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（side）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crossing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（ride）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Italy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European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Linda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time.（盲填）</a:t>
            </a:r>
            <a:endParaRPr lang="en-US" altLang="zh-CN" sz="2400" dirty="0"/>
          </a:p>
        </p:txBody>
      </p:sp>
      <p:sp>
        <p:nvSpPr>
          <p:cNvPr id="5" name="QB_6_AN.18_1#55d8322f9.blank?vcp=1&amp;pid=027f91883&amp;color=0,0,0&amp;vpa=10&amp;vtp=1&amp;bbb=1"/>
          <p:cNvSpPr/>
          <p:nvPr/>
        </p:nvSpPr>
        <p:spPr>
          <a:xfrm>
            <a:off x="2931002" y="1280160"/>
            <a:ext cx="525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endParaRPr lang="en-US" altLang="zh-CN" sz="2400" dirty="0"/>
          </a:p>
        </p:txBody>
      </p:sp>
      <p:sp>
        <p:nvSpPr>
          <p:cNvPr id="7" name="QB_6_AN.20_1#55d8322f9.blank?vcp=1&amp;pid=027f91883&amp;color=0,0,0&amp;vpa=11&amp;vtp=1&amp;bbb=1"/>
          <p:cNvSpPr/>
          <p:nvPr/>
        </p:nvSpPr>
        <p:spPr>
          <a:xfrm>
            <a:off x="3426301" y="2410460"/>
            <a:ext cx="847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sides</a:t>
            </a:r>
            <a:endParaRPr lang="en-US" altLang="zh-CN" sz="2400" dirty="0"/>
          </a:p>
        </p:txBody>
      </p:sp>
      <p:sp>
        <p:nvSpPr>
          <p:cNvPr id="9" name="QB_6_AN.22_1#55d8322f9.blank?vcp=1&amp;pid=027f91883&amp;color=0,0,0&amp;vpa=12&amp;vtp=1&amp;bbb=1"/>
          <p:cNvSpPr/>
          <p:nvPr/>
        </p:nvSpPr>
        <p:spPr>
          <a:xfrm>
            <a:off x="3519964" y="2969260"/>
            <a:ext cx="744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ride</a:t>
            </a:r>
            <a:endParaRPr lang="en-US" altLang="zh-CN" sz="2400" dirty="0"/>
          </a:p>
        </p:txBody>
      </p:sp>
      <p:sp>
        <p:nvSpPr>
          <p:cNvPr id="11" name="QB_6_AN.24_1#55d8322f9.blank?vcp=1&amp;pid=027f91883&amp;color=0,0,0&amp;vpa=13&amp;vtp=1&amp;bbb=1"/>
          <p:cNvSpPr/>
          <p:nvPr/>
        </p:nvSpPr>
        <p:spPr>
          <a:xfrm>
            <a:off x="3847623" y="3528060"/>
            <a:ext cx="6374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endParaRPr lang="en-US" altLang="zh-CN" sz="2400" dirty="0"/>
          </a:p>
        </p:txBody>
      </p:sp>
      <p:sp>
        <p:nvSpPr>
          <p:cNvPr id="13" name="QB_6_AN.26_1#55d8322f9.blank?vcp=1&amp;pid=027f91883&amp;color=0,0,0&amp;vpa=14&amp;vtp=1&amp;bbb=1"/>
          <p:cNvSpPr/>
          <p:nvPr/>
        </p:nvSpPr>
        <p:spPr>
          <a:xfrm>
            <a:off x="1594327" y="40868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15" name="QB_6_AN.28_1#55d8322f9.blank?vcp=1&amp;pid=027f91883&amp;color=0,0,0&amp;vpa=15&amp;vtp=1&amp;bbb=1"/>
          <p:cNvSpPr/>
          <p:nvPr/>
        </p:nvSpPr>
        <p:spPr>
          <a:xfrm>
            <a:off x="2211864" y="4624070"/>
            <a:ext cx="712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181e1e52?vcp=1&amp;pid=d357b34e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9181e1e52?vcp=1&amp;pid=d357b34e5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“as...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...”的用法</a:t>
            </a:r>
            <a:endParaRPr lang="en-US" altLang="zh-CN" sz="2800" b="1" dirty="0"/>
          </a:p>
        </p:txBody>
      </p:sp>
      <p:pic>
        <p:nvPicPr>
          <p:cNvPr id="4" name="P_5_BD#4bae5cae1?vcp=1&amp;pid=9181e1e5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2750" y="1225550"/>
            <a:ext cx="536638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4bae5cae1?vcp=1&amp;pid=9181e1e52&amp;color=0,0,0&amp;vtp=1&amp;bbb=1&amp;hb=1"/>
          <p:cNvSpPr/>
          <p:nvPr/>
        </p:nvSpPr>
        <p:spPr>
          <a:xfrm>
            <a:off x="502920" y="3644899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当女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孩们发现时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只要他活着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她们将永远不再跟他说话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salt.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她说她像喜欢盐一样喜欢他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他没有他妹妹认真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5648</Words>
  <Application>WPS 演示</Application>
  <PresentationFormat>宽屏</PresentationFormat>
  <Paragraphs>433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4</cp:revision>
  <dcterms:created xsi:type="dcterms:W3CDTF">2024-10-12T11:54:00Z</dcterms:created>
  <dcterms:modified xsi:type="dcterms:W3CDTF">2024-10-14T09:22:48Z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AAB5E5BF5AAC4D918EBED23ABA87D47A_12</vt:lpwstr>
  </property>
  <property fmtid="{D5CDD505-2E9C-101B-9397-08002B2CF9AE}" pid="3" name="KSOProductBuildVer">
    <vt:lpwstr>2052-12.1.0.18276</vt:lpwstr>
  </property>
</Properties>
</file>